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de.wikipedia.org/wiki/Datei:Ocean_park_wiki.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randomlyreading.blogspot.com/2013/08/the-day-crayons-quit-by-drew-daywalt.html" TargetMode="External"/><Relationship Id="rId4" Type="http://schemas.openxmlformats.org/officeDocument/2006/relationships/hyperlink" Target="https://www.youtube.com/watch?v=ZttMDho5HM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ZttMDho5HM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hyperlink" Target="https://www.youtube.com/watch?v=ir4PF70GYQ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Myrtle_Beach,_SC_Spring_Break_2007_33.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ir4PF70GYQ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darkmattersalot.com/2014/07/28/omg-were-in-a-vacuu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t="25000"/>
          <a:stretch/>
        </p:blipFill>
        <p:spPr>
          <a:xfrm>
            <a:off x="20" y="10"/>
            <a:ext cx="12191980" cy="6857990"/>
          </a:xfrm>
          <a:prstGeom prst="rect">
            <a:avLst/>
          </a:prstGeom>
          <a:noFill/>
          <a:ln>
            <a:noFill/>
          </a:ln>
        </p:spPr>
      </p:pic>
      <p:sp>
        <p:nvSpPr>
          <p:cNvPr id="89" name="Google Shape;89;p13"/>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90" name="Google Shape;90;p13"/>
          <p:cNvSpPr txBox="1">
            <a:spLocks noGrp="1"/>
          </p:cNvSpPr>
          <p:nvPr>
            <p:ph type="ctrTitle"/>
          </p:nvPr>
        </p:nvSpPr>
        <p:spPr>
          <a:xfrm>
            <a:off x="8022021" y="3231931"/>
            <a:ext cx="3852041" cy="18340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Under the Sea</a:t>
            </a:r>
            <a:endParaRPr/>
          </a:p>
        </p:txBody>
      </p:sp>
      <p:sp>
        <p:nvSpPr>
          <p:cNvPr id="91" name="Google Shape;91;p13"/>
          <p:cNvSpPr txBox="1">
            <a:spLocks noGrp="1"/>
          </p:cNvSpPr>
          <p:nvPr>
            <p:ph type="subTitle" idx="1"/>
          </p:nvPr>
        </p:nvSpPr>
        <p:spPr>
          <a:xfrm>
            <a:off x="7782910" y="5242675"/>
            <a:ext cx="4330262" cy="6832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sz="2000"/>
              <a:t>JFK Consultants, LLC</a:t>
            </a:r>
            <a:endParaRPr/>
          </a:p>
        </p:txBody>
      </p:sp>
      <p:cxnSp>
        <p:nvCxnSpPr>
          <p:cNvPr id="92" name="Google Shape;92;p13"/>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
        <p:nvSpPr>
          <p:cNvPr id="93" name="Google Shape;93;p13"/>
          <p:cNvSpPr txBox="1"/>
          <p:nvPr/>
        </p:nvSpPr>
        <p:spPr>
          <a:xfrm>
            <a:off x="9884958" y="6657945"/>
            <a:ext cx="2307042" cy="200055"/>
          </a:xfrm>
          <a:prstGeom prst="rect">
            <a:avLst/>
          </a:prstGeom>
          <a:solidFill>
            <a:srgbClr val="0000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700" b="0" i="0" u="sng" strike="noStrike" cap="none">
                <a:solidFill>
                  <a:schemeClr val="hlink"/>
                </a:solidFill>
                <a:latin typeface="Calibri"/>
                <a:ea typeface="Calibri"/>
                <a:cs typeface="Calibri"/>
                <a:sym typeface="Calibri"/>
                <a:hlinkClick r:id="rId4"/>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chemeClr val="hlink"/>
                </a:solidFill>
                <a:latin typeface="Calibri"/>
                <a:ea typeface="Calibri"/>
                <a:cs typeface="Calibri"/>
                <a:sym typeface="Calibri"/>
                <a:hlinkClick r:id="rId5"/>
              </a:rPr>
              <a:t>CC BY-SA</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600"/>
              <a:buFont typeface="Calibri"/>
              <a:buNone/>
            </a:pPr>
            <a:r>
              <a:rPr lang="en-US" sz="6600"/>
              <a:t>Racing</a:t>
            </a:r>
            <a:endParaRPr/>
          </a:p>
        </p:txBody>
      </p:sp>
      <p:pic>
        <p:nvPicPr>
          <p:cNvPr id="178" name="Google Shape;178;p22"/>
          <p:cNvPicPr preferRelativeResize="0">
            <a:picLocks noGrp="1"/>
          </p:cNvPicPr>
          <p:nvPr>
            <p:ph type="body" idx="1"/>
          </p:nvPr>
        </p:nvPicPr>
        <p:blipFill rotWithShape="1">
          <a:blip r:embed="rId3">
            <a:alphaModFix/>
          </a:blip>
          <a:srcRect/>
          <a:stretch/>
        </p:blipFill>
        <p:spPr>
          <a:xfrm>
            <a:off x="5411788" y="1881187"/>
            <a:ext cx="5715000" cy="3086100"/>
          </a:xfrm>
          <a:prstGeom prst="rect">
            <a:avLst/>
          </a:prstGeom>
          <a:noFill/>
          <a:ln>
            <a:noFill/>
          </a:ln>
        </p:spPr>
      </p:pic>
      <p:sp>
        <p:nvSpPr>
          <p:cNvPr id="179" name="Google Shape;179;p22"/>
          <p:cNvSpPr txBox="1">
            <a:spLocks noGrp="1"/>
          </p:cNvSpPr>
          <p:nvPr>
            <p:ph type="body" idx="2"/>
          </p:nvPr>
        </p:nvSpPr>
        <p:spPr>
          <a:xfrm>
            <a:off x="839850" y="2604550"/>
            <a:ext cx="3932100" cy="243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Any sport that involves competing in a race.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a:t>Diving</a:t>
            </a:r>
            <a:endParaRPr/>
          </a:p>
        </p:txBody>
      </p:sp>
      <p:pic>
        <p:nvPicPr>
          <p:cNvPr id="185" name="Google Shape;185;p23"/>
          <p:cNvPicPr preferRelativeResize="0">
            <a:picLocks noGrp="1"/>
          </p:cNvPicPr>
          <p:nvPr>
            <p:ph type="body" idx="1"/>
          </p:nvPr>
        </p:nvPicPr>
        <p:blipFill rotWithShape="1">
          <a:blip r:embed="rId3">
            <a:alphaModFix/>
          </a:blip>
          <a:srcRect/>
          <a:stretch/>
        </p:blipFill>
        <p:spPr>
          <a:xfrm>
            <a:off x="5681219" y="1419020"/>
            <a:ext cx="6025777" cy="4019959"/>
          </a:xfrm>
          <a:prstGeom prst="rect">
            <a:avLst/>
          </a:prstGeom>
          <a:noFill/>
          <a:ln>
            <a:noFill/>
          </a:ln>
        </p:spPr>
      </p:pic>
      <p:sp>
        <p:nvSpPr>
          <p:cNvPr id="186" name="Google Shape;186;p23"/>
          <p:cNvSpPr txBox="1">
            <a:spLocks noGrp="1"/>
          </p:cNvSpPr>
          <p:nvPr>
            <p:ph type="body" idx="2"/>
          </p:nvPr>
        </p:nvSpPr>
        <p:spPr>
          <a:xfrm>
            <a:off x="839788" y="3429000"/>
            <a:ext cx="3932237" cy="24399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The sport or activity of swimming or exploring underwater.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a:t>Fencing </a:t>
            </a:r>
            <a:endParaRPr/>
          </a:p>
        </p:txBody>
      </p:sp>
      <p:pic>
        <p:nvPicPr>
          <p:cNvPr id="192" name="Google Shape;192;p24"/>
          <p:cNvPicPr preferRelativeResize="0">
            <a:picLocks noGrp="1"/>
          </p:cNvPicPr>
          <p:nvPr>
            <p:ph type="body" idx="1"/>
          </p:nvPr>
        </p:nvPicPr>
        <p:blipFill rotWithShape="1">
          <a:blip r:embed="rId3">
            <a:alphaModFix/>
          </a:blip>
          <a:srcRect/>
          <a:stretch/>
        </p:blipFill>
        <p:spPr>
          <a:xfrm>
            <a:off x="5459413" y="1585912"/>
            <a:ext cx="5619750" cy="3676650"/>
          </a:xfrm>
          <a:prstGeom prst="rect">
            <a:avLst/>
          </a:prstGeom>
          <a:noFill/>
          <a:ln>
            <a:noFill/>
          </a:ln>
        </p:spPr>
      </p:pic>
      <p:sp>
        <p:nvSpPr>
          <p:cNvPr id="193" name="Google Shape;193;p24"/>
          <p:cNvSpPr txBox="1">
            <a:spLocks noGrp="1"/>
          </p:cNvSpPr>
          <p:nvPr>
            <p:ph type="body" idx="2"/>
          </p:nvPr>
        </p:nvSpPr>
        <p:spPr>
          <a:xfrm>
            <a:off x="839788" y="3191774"/>
            <a:ext cx="3932237" cy="26772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a:t>The sport of fighting with swords</a:t>
            </a: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a:t>Book Reflection</a:t>
            </a:r>
            <a:endParaRPr/>
          </a:p>
        </p:txBody>
      </p:sp>
      <p:sp>
        <p:nvSpPr>
          <p:cNvPr id="199" name="Google Shape;199;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240"/>
              <a:buChar char="•"/>
            </a:pPr>
            <a:r>
              <a:rPr lang="en-US" sz="2240"/>
              <a:t>Have you ever seen a starfish, hermit crab, or a sea turtle?</a:t>
            </a:r>
            <a:endParaRPr/>
          </a:p>
          <a:p>
            <a:pPr marL="228600" lvl="0" indent="-86360" algn="l" rtl="0">
              <a:lnSpc>
                <a:spcPct val="70000"/>
              </a:lnSpc>
              <a:spcBef>
                <a:spcPts val="1000"/>
              </a:spcBef>
              <a:spcAft>
                <a:spcPts val="0"/>
              </a:spcAft>
              <a:buClr>
                <a:schemeClr val="dk1"/>
              </a:buClr>
              <a:buSzPts val="2240"/>
              <a:buNone/>
            </a:pPr>
            <a:endParaRPr sz="2240"/>
          </a:p>
          <a:p>
            <a:pPr marL="228600" lvl="0" indent="-228600" algn="l" rtl="0">
              <a:lnSpc>
                <a:spcPct val="70000"/>
              </a:lnSpc>
              <a:spcBef>
                <a:spcPts val="1000"/>
              </a:spcBef>
              <a:spcAft>
                <a:spcPts val="0"/>
              </a:spcAft>
              <a:buClr>
                <a:schemeClr val="dk1"/>
              </a:buClr>
              <a:buSzPts val="2240"/>
              <a:buChar char="•"/>
            </a:pPr>
            <a:r>
              <a:rPr lang="en-US" sz="2240"/>
              <a:t>Tell the difference between the octopus and the turtle.  </a:t>
            </a:r>
            <a:endParaRPr/>
          </a:p>
          <a:p>
            <a:pPr marL="228600" lvl="0" indent="-86360" algn="l" rtl="0">
              <a:lnSpc>
                <a:spcPct val="70000"/>
              </a:lnSpc>
              <a:spcBef>
                <a:spcPts val="1000"/>
              </a:spcBef>
              <a:spcAft>
                <a:spcPts val="0"/>
              </a:spcAft>
              <a:buClr>
                <a:schemeClr val="dk1"/>
              </a:buClr>
              <a:buSzPts val="2240"/>
              <a:buNone/>
            </a:pPr>
            <a:endParaRPr sz="2240"/>
          </a:p>
          <a:p>
            <a:pPr marL="228600" lvl="0" indent="-228600" algn="l" rtl="0">
              <a:lnSpc>
                <a:spcPct val="70000"/>
              </a:lnSpc>
              <a:spcBef>
                <a:spcPts val="1000"/>
              </a:spcBef>
              <a:spcAft>
                <a:spcPts val="0"/>
              </a:spcAft>
              <a:buClr>
                <a:schemeClr val="dk1"/>
              </a:buClr>
              <a:buSzPts val="2240"/>
              <a:buChar char="•"/>
            </a:pPr>
            <a:r>
              <a:rPr lang="en-US" sz="2240"/>
              <a:t>Ask the children to describe the animals.  (Teachers, listen to the details the children are giving).</a:t>
            </a:r>
            <a:endParaRPr/>
          </a:p>
          <a:p>
            <a:pPr marL="228600" lvl="0" indent="-86360" algn="l" rtl="0">
              <a:lnSpc>
                <a:spcPct val="70000"/>
              </a:lnSpc>
              <a:spcBef>
                <a:spcPts val="1000"/>
              </a:spcBef>
              <a:spcAft>
                <a:spcPts val="0"/>
              </a:spcAft>
              <a:buClr>
                <a:schemeClr val="dk1"/>
              </a:buClr>
              <a:buSzPts val="2240"/>
              <a:buNone/>
            </a:pPr>
            <a:endParaRPr sz="2240"/>
          </a:p>
          <a:p>
            <a:pPr marL="228600" lvl="0" indent="-228600" algn="l" rtl="0">
              <a:lnSpc>
                <a:spcPct val="70000"/>
              </a:lnSpc>
              <a:spcBef>
                <a:spcPts val="1000"/>
              </a:spcBef>
              <a:spcAft>
                <a:spcPts val="0"/>
              </a:spcAft>
              <a:buClr>
                <a:schemeClr val="dk1"/>
              </a:buClr>
              <a:buSzPts val="2240"/>
              <a:buChar char="•"/>
            </a:pPr>
            <a:r>
              <a:rPr lang="en-US" sz="2240"/>
              <a:t>If you could be any sea animal, which would it be and why?</a:t>
            </a:r>
            <a:endParaRPr/>
          </a:p>
          <a:p>
            <a:pPr marL="0" lvl="0" indent="0" algn="l" rtl="0">
              <a:lnSpc>
                <a:spcPct val="70000"/>
              </a:lnSpc>
              <a:spcBef>
                <a:spcPts val="1000"/>
              </a:spcBef>
              <a:spcAft>
                <a:spcPts val="0"/>
              </a:spcAft>
              <a:buClr>
                <a:schemeClr val="dk1"/>
              </a:buClr>
              <a:buSzPts val="2240"/>
              <a:buNone/>
            </a:pPr>
            <a:endParaRPr sz="2240"/>
          </a:p>
          <a:p>
            <a:pPr marL="228600" lvl="0" indent="-228600" algn="l" rtl="0">
              <a:lnSpc>
                <a:spcPct val="70000"/>
              </a:lnSpc>
              <a:spcBef>
                <a:spcPts val="1000"/>
              </a:spcBef>
              <a:spcAft>
                <a:spcPts val="0"/>
              </a:spcAft>
              <a:buClr>
                <a:schemeClr val="dk1"/>
              </a:buClr>
              <a:buSzPts val="2240"/>
              <a:buChar char="•"/>
            </a:pPr>
            <a:r>
              <a:rPr lang="en-US" sz="2240"/>
              <a:t>What other sea animal do you think can be in the story?  </a:t>
            </a:r>
            <a:endParaRPr/>
          </a:p>
        </p:txBody>
      </p:sp>
      <p:pic>
        <p:nvPicPr>
          <p:cNvPr id="200" name="Google Shape;200;p25"/>
          <p:cNvPicPr preferRelativeResize="0"/>
          <p:nvPr/>
        </p:nvPicPr>
        <p:blipFill rotWithShape="1">
          <a:blip r:embed="rId3">
            <a:alphaModFix/>
          </a:blip>
          <a:srcRect/>
          <a:stretch/>
        </p:blipFill>
        <p:spPr>
          <a:xfrm>
            <a:off x="1066800" y="2135354"/>
            <a:ext cx="27432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type="title"/>
          </p:nvPr>
        </p:nvSpPr>
        <p:spPr>
          <a:xfrm>
            <a:off x="836612" y="2624137"/>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8000"/>
              <a:buFont typeface="Calibri"/>
              <a:buNone/>
            </a:pPr>
            <a:r>
              <a:rPr lang="en-US" sz="7500" dirty="0"/>
              <a:t>Family Activities</a:t>
            </a:r>
            <a:endParaRPr sz="7500" dirty="0"/>
          </a:p>
        </p:txBody>
      </p:sp>
      <p:pic>
        <p:nvPicPr>
          <p:cNvPr id="206" name="Google Shape;206;p26"/>
          <p:cNvPicPr preferRelativeResize="0">
            <a:picLocks noGrp="1"/>
          </p:cNvPicPr>
          <p:nvPr>
            <p:ph type="body" idx="1"/>
          </p:nvPr>
        </p:nvPicPr>
        <p:blipFill rotWithShape="1">
          <a:blip r:embed="rId3">
            <a:alphaModFix/>
          </a:blip>
          <a:srcRect/>
          <a:stretch/>
        </p:blipFill>
        <p:spPr>
          <a:xfrm>
            <a:off x="5183188" y="1365809"/>
            <a:ext cx="6172200" cy="41168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Beach Letter Hunt</a:t>
            </a:r>
            <a:endParaRPr/>
          </a:p>
        </p:txBody>
      </p:sp>
      <p:pic>
        <p:nvPicPr>
          <p:cNvPr id="212" name="Google Shape;212;p27"/>
          <p:cNvPicPr preferRelativeResize="0">
            <a:picLocks noGrp="1"/>
          </p:cNvPicPr>
          <p:nvPr>
            <p:ph type="body" idx="1"/>
          </p:nvPr>
        </p:nvPicPr>
        <p:blipFill rotWithShape="1">
          <a:blip r:embed="rId3">
            <a:alphaModFix/>
          </a:blip>
          <a:srcRect/>
          <a:stretch/>
        </p:blipFill>
        <p:spPr>
          <a:xfrm>
            <a:off x="5832475" y="987425"/>
            <a:ext cx="4873625" cy="4873625"/>
          </a:xfrm>
          <a:prstGeom prst="rect">
            <a:avLst/>
          </a:prstGeom>
          <a:noFill/>
          <a:ln>
            <a:noFill/>
          </a:ln>
        </p:spPr>
      </p:pic>
      <p:sp>
        <p:nvSpPr>
          <p:cNvPr id="213" name="Google Shape;213;p27"/>
          <p:cNvSpPr txBox="1">
            <a:spLocks noGrp="1"/>
          </p:cNvSpPr>
          <p:nvPr>
            <p:ph type="body" idx="2"/>
          </p:nvPr>
        </p:nvSpPr>
        <p:spPr>
          <a:xfrm>
            <a:off x="839800" y="2057400"/>
            <a:ext cx="3932100" cy="4482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480"/>
              <a:buNone/>
            </a:pPr>
            <a:r>
              <a:rPr lang="en-US" sz="1480"/>
              <a:t>Materials Needed: </a:t>
            </a:r>
            <a:endParaRPr/>
          </a:p>
          <a:p>
            <a:pPr marL="0" lvl="0" indent="0" algn="l" rtl="0">
              <a:lnSpc>
                <a:spcPct val="80000"/>
              </a:lnSpc>
              <a:spcBef>
                <a:spcPts val="1000"/>
              </a:spcBef>
              <a:spcAft>
                <a:spcPts val="0"/>
              </a:spcAft>
              <a:buClr>
                <a:schemeClr val="dk1"/>
              </a:buClr>
              <a:buSzPts val="1480"/>
              <a:buNone/>
            </a:pPr>
            <a:r>
              <a:rPr lang="en-US" sz="1480"/>
              <a:t>Play sand</a:t>
            </a:r>
            <a:endParaRPr/>
          </a:p>
          <a:p>
            <a:pPr marL="0" lvl="0" indent="0" algn="l" rtl="0">
              <a:lnSpc>
                <a:spcPct val="80000"/>
              </a:lnSpc>
              <a:spcBef>
                <a:spcPts val="1000"/>
              </a:spcBef>
              <a:spcAft>
                <a:spcPts val="0"/>
              </a:spcAft>
              <a:buClr>
                <a:schemeClr val="dk1"/>
              </a:buClr>
              <a:buSzPts val="1480"/>
              <a:buNone/>
            </a:pPr>
            <a:r>
              <a:rPr lang="en-US" sz="1480"/>
              <a:t>Shells (You can buy bags of them at the dollar store)</a:t>
            </a:r>
            <a:endParaRPr/>
          </a:p>
          <a:p>
            <a:pPr marL="0" lvl="0" indent="0" algn="l" rtl="0">
              <a:lnSpc>
                <a:spcPct val="80000"/>
              </a:lnSpc>
              <a:spcBef>
                <a:spcPts val="1000"/>
              </a:spcBef>
              <a:spcAft>
                <a:spcPts val="0"/>
              </a:spcAft>
              <a:buClr>
                <a:schemeClr val="dk1"/>
              </a:buClr>
              <a:buSzPts val="1480"/>
              <a:buNone/>
            </a:pPr>
            <a:r>
              <a:rPr lang="en-US" sz="1480"/>
              <a:t>Permanent Marker</a:t>
            </a:r>
            <a:endParaRPr/>
          </a:p>
          <a:p>
            <a:pPr marL="0" lvl="0" indent="0" algn="l" rtl="0">
              <a:lnSpc>
                <a:spcPct val="80000"/>
              </a:lnSpc>
              <a:spcBef>
                <a:spcPts val="1000"/>
              </a:spcBef>
              <a:spcAft>
                <a:spcPts val="0"/>
              </a:spcAft>
              <a:buClr>
                <a:schemeClr val="dk1"/>
              </a:buClr>
              <a:buSzPts val="1480"/>
              <a:buNone/>
            </a:pPr>
            <a:r>
              <a:rPr lang="en-US" sz="1480"/>
              <a:t>Shovels/spoons/scoops</a:t>
            </a:r>
            <a:endParaRPr/>
          </a:p>
          <a:p>
            <a:pPr marL="0" lvl="0" indent="0" algn="l" rtl="0">
              <a:lnSpc>
                <a:spcPct val="80000"/>
              </a:lnSpc>
              <a:spcBef>
                <a:spcPts val="1000"/>
              </a:spcBef>
              <a:spcAft>
                <a:spcPts val="0"/>
              </a:spcAft>
              <a:buClr>
                <a:schemeClr val="dk1"/>
              </a:buClr>
              <a:buSzPts val="1480"/>
              <a:buNone/>
            </a:pPr>
            <a:r>
              <a:rPr lang="en-US" sz="1480"/>
              <a:t>1. Write letters of the alphabet on the backs of the shells using the permanent marker. I chose to write all of the lowercase letters of the alphabet. You can write either uppercase or lowercase letters. You can do matching activities. You may also want to include enough letters to spell each child’s name.</a:t>
            </a:r>
            <a:br>
              <a:rPr lang="en-US" sz="1480"/>
            </a:br>
            <a:r>
              <a:rPr lang="en-US" sz="1480"/>
              <a:t>2. Pour the sand in your sand table or sensory bin.</a:t>
            </a:r>
            <a:br>
              <a:rPr lang="en-US" sz="1480"/>
            </a:br>
            <a:r>
              <a:rPr lang="en-US" sz="1480"/>
              <a:t>3. Bury the shells in the sand.</a:t>
            </a:r>
            <a:endParaRPr sz="1480"/>
          </a:p>
          <a:p>
            <a:pPr marL="0" lvl="0" indent="0" algn="l" rtl="0">
              <a:lnSpc>
                <a:spcPct val="80000"/>
              </a:lnSpc>
              <a:spcBef>
                <a:spcPts val="1000"/>
              </a:spcBef>
              <a:spcAft>
                <a:spcPts val="0"/>
              </a:spcAft>
              <a:buClr>
                <a:schemeClr val="dk1"/>
              </a:buClr>
              <a:buSzPts val="1480"/>
              <a:buNone/>
            </a:pPr>
            <a:r>
              <a:rPr lang="en-US" sz="1480"/>
              <a:t>4. Let the hunt begin!</a:t>
            </a:r>
            <a:endParaRPr sz="1480"/>
          </a:p>
          <a:p>
            <a:pPr marL="0" lvl="0" indent="0" algn="l" rtl="0">
              <a:lnSpc>
                <a:spcPct val="80000"/>
              </a:lnSpc>
              <a:spcBef>
                <a:spcPts val="1000"/>
              </a:spcBef>
              <a:spcAft>
                <a:spcPts val="0"/>
              </a:spcAft>
              <a:buClr>
                <a:schemeClr val="dk1"/>
              </a:buClr>
              <a:buSzPts val="1480"/>
              <a:buNone/>
            </a:pPr>
            <a:endParaRPr sz="1480"/>
          </a:p>
          <a:p>
            <a:pPr marL="0" lvl="0" indent="0" algn="l" rtl="0">
              <a:lnSpc>
                <a:spcPct val="80000"/>
              </a:lnSpc>
              <a:spcBef>
                <a:spcPts val="1000"/>
              </a:spcBef>
              <a:spcAft>
                <a:spcPts val="0"/>
              </a:spcAft>
              <a:buClr>
                <a:schemeClr val="dk1"/>
              </a:buClr>
              <a:buSzPts val="1480"/>
              <a:buNone/>
            </a:pPr>
            <a:endParaRPr sz="1480"/>
          </a:p>
          <a:p>
            <a:pPr marL="0" lvl="0" indent="0" algn="l" rtl="0">
              <a:lnSpc>
                <a:spcPct val="80000"/>
              </a:lnSpc>
              <a:spcBef>
                <a:spcPts val="1000"/>
              </a:spcBef>
              <a:spcAft>
                <a:spcPts val="0"/>
              </a:spcAft>
              <a:buClr>
                <a:schemeClr val="dk1"/>
              </a:buClr>
              <a:buSzPts val="1480"/>
              <a:buNone/>
            </a:pPr>
            <a:endParaRPr sz="148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Under the Sea </a:t>
            </a:r>
            <a:r>
              <a:rPr lang="en-US"/>
              <a:t>Playdough</a:t>
            </a:r>
            <a:endParaRPr/>
          </a:p>
        </p:txBody>
      </p:sp>
      <p:pic>
        <p:nvPicPr>
          <p:cNvPr id="219" name="Google Shape;219;p28"/>
          <p:cNvPicPr preferRelativeResize="0">
            <a:picLocks noGrp="1"/>
          </p:cNvPicPr>
          <p:nvPr>
            <p:ph type="pic" idx="2"/>
          </p:nvPr>
        </p:nvPicPr>
        <p:blipFill rotWithShape="1">
          <a:blip r:embed="rId3">
            <a:alphaModFix/>
          </a:blip>
          <a:srcRect t="10520" b="10519"/>
          <a:stretch/>
        </p:blipFill>
        <p:spPr>
          <a:xfrm>
            <a:off x="5183188" y="987425"/>
            <a:ext cx="6172200" cy="4873625"/>
          </a:xfrm>
          <a:prstGeom prst="rect">
            <a:avLst/>
          </a:prstGeom>
          <a:noFill/>
          <a:ln>
            <a:noFill/>
          </a:ln>
        </p:spPr>
      </p:pic>
      <p:sp>
        <p:nvSpPr>
          <p:cNvPr id="220" name="Google Shape;220;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312"/>
              <a:buNone/>
            </a:pPr>
            <a:r>
              <a:rPr lang="en-US" sz="1312"/>
              <a:t>1 cup of salt</a:t>
            </a:r>
            <a:endParaRPr/>
          </a:p>
          <a:p>
            <a:pPr marL="0" lvl="0" indent="0" algn="l" rtl="0">
              <a:lnSpc>
                <a:spcPct val="70000"/>
              </a:lnSpc>
              <a:spcBef>
                <a:spcPts val="1000"/>
              </a:spcBef>
              <a:spcAft>
                <a:spcPts val="0"/>
              </a:spcAft>
              <a:buClr>
                <a:schemeClr val="dk1"/>
              </a:buClr>
              <a:buSzPts val="1312"/>
              <a:buNone/>
            </a:pPr>
            <a:r>
              <a:rPr lang="en-US" sz="1312"/>
              <a:t>1 cup of water</a:t>
            </a:r>
            <a:endParaRPr/>
          </a:p>
          <a:p>
            <a:pPr marL="0" lvl="0" indent="0" algn="l" rtl="0">
              <a:lnSpc>
                <a:spcPct val="70000"/>
              </a:lnSpc>
              <a:spcBef>
                <a:spcPts val="1000"/>
              </a:spcBef>
              <a:spcAft>
                <a:spcPts val="0"/>
              </a:spcAft>
              <a:buClr>
                <a:schemeClr val="dk1"/>
              </a:buClr>
              <a:buSzPts val="1312"/>
              <a:buNone/>
            </a:pPr>
            <a:r>
              <a:rPr lang="en-US" sz="1312"/>
              <a:t>2 cups of flour</a:t>
            </a:r>
            <a:endParaRPr/>
          </a:p>
          <a:p>
            <a:pPr marL="0" lvl="0" indent="0" algn="l" rtl="0">
              <a:lnSpc>
                <a:spcPct val="70000"/>
              </a:lnSpc>
              <a:spcBef>
                <a:spcPts val="1000"/>
              </a:spcBef>
              <a:spcAft>
                <a:spcPts val="0"/>
              </a:spcAft>
              <a:buClr>
                <a:schemeClr val="dk1"/>
              </a:buClr>
              <a:buSzPts val="1312"/>
              <a:buNone/>
            </a:pPr>
            <a:r>
              <a:rPr lang="en-US" sz="1312"/>
              <a:t>1 tablespoon of cooking oil</a:t>
            </a:r>
            <a:endParaRPr/>
          </a:p>
          <a:p>
            <a:pPr marL="0" lvl="0" indent="0" algn="l" rtl="0">
              <a:lnSpc>
                <a:spcPct val="70000"/>
              </a:lnSpc>
              <a:spcBef>
                <a:spcPts val="1000"/>
              </a:spcBef>
              <a:spcAft>
                <a:spcPts val="0"/>
              </a:spcAft>
              <a:buClr>
                <a:schemeClr val="dk1"/>
              </a:buClr>
              <a:buSzPts val="1312"/>
              <a:buNone/>
            </a:pPr>
            <a:r>
              <a:rPr lang="en-US" sz="1312"/>
              <a:t>Kool-Aid (optional)</a:t>
            </a:r>
            <a:endParaRPr/>
          </a:p>
          <a:p>
            <a:pPr marL="0" lvl="0" indent="0" algn="l" rtl="0">
              <a:lnSpc>
                <a:spcPct val="70000"/>
              </a:lnSpc>
              <a:spcBef>
                <a:spcPts val="1000"/>
              </a:spcBef>
              <a:spcAft>
                <a:spcPts val="0"/>
              </a:spcAft>
              <a:buClr>
                <a:schemeClr val="dk1"/>
              </a:buClr>
              <a:buSzPts val="1312"/>
              <a:buNone/>
            </a:pPr>
            <a:endParaRPr sz="1312"/>
          </a:p>
          <a:p>
            <a:pPr marL="0" lvl="0" indent="0" algn="l" rtl="0">
              <a:lnSpc>
                <a:spcPct val="70000"/>
              </a:lnSpc>
              <a:spcBef>
                <a:spcPts val="1000"/>
              </a:spcBef>
              <a:spcAft>
                <a:spcPts val="0"/>
              </a:spcAft>
              <a:buClr>
                <a:srgbClr val="111111"/>
              </a:buClr>
              <a:buSzPts val="1312"/>
              <a:buNone/>
            </a:pPr>
            <a:r>
              <a:rPr lang="en-US" sz="1312" b="1">
                <a:solidFill>
                  <a:srgbClr val="111111"/>
                </a:solidFill>
                <a:latin typeface="Arial"/>
                <a:ea typeface="Arial"/>
                <a:cs typeface="Arial"/>
                <a:sym typeface="Arial"/>
              </a:rPr>
              <a:t>Directions:</a:t>
            </a:r>
            <a:endParaRPr sz="1312">
              <a:solidFill>
                <a:srgbClr val="111111"/>
              </a:solidFill>
              <a:latin typeface="Arial"/>
              <a:ea typeface="Arial"/>
              <a:cs typeface="Arial"/>
              <a:sym typeface="Arial"/>
            </a:endParaRPr>
          </a:p>
          <a:p>
            <a:pPr marL="0" lvl="0" indent="-83312" algn="l" rtl="0">
              <a:lnSpc>
                <a:spcPct val="70000"/>
              </a:lnSpc>
              <a:spcBef>
                <a:spcPts val="1000"/>
              </a:spcBef>
              <a:spcAft>
                <a:spcPts val="0"/>
              </a:spcAft>
              <a:buClr>
                <a:srgbClr val="111111"/>
              </a:buClr>
              <a:buSzPts val="1312"/>
              <a:buFont typeface="Arial"/>
              <a:buChar char="•"/>
            </a:pPr>
            <a:r>
              <a:rPr lang="en-US" sz="1312">
                <a:solidFill>
                  <a:srgbClr val="111111"/>
                </a:solidFill>
                <a:latin typeface="Arial"/>
                <a:ea typeface="Arial"/>
                <a:cs typeface="Arial"/>
                <a:sym typeface="Arial"/>
              </a:rPr>
              <a:t>If you want to use food coloring, make sure to mix it with the water before adding it to the other ingredients.</a:t>
            </a:r>
            <a:endParaRPr/>
          </a:p>
          <a:p>
            <a:pPr marL="0" lvl="0" indent="-83312" algn="l" rtl="0">
              <a:lnSpc>
                <a:spcPct val="70000"/>
              </a:lnSpc>
              <a:spcBef>
                <a:spcPts val="1000"/>
              </a:spcBef>
              <a:spcAft>
                <a:spcPts val="0"/>
              </a:spcAft>
              <a:buClr>
                <a:srgbClr val="111111"/>
              </a:buClr>
              <a:buSzPts val="1312"/>
              <a:buFont typeface="Arial"/>
              <a:buChar char="•"/>
            </a:pPr>
            <a:r>
              <a:rPr lang="en-US" sz="1312">
                <a:solidFill>
                  <a:srgbClr val="111111"/>
                </a:solidFill>
                <a:latin typeface="Arial"/>
                <a:ea typeface="Arial"/>
                <a:cs typeface="Arial"/>
                <a:sym typeface="Arial"/>
              </a:rPr>
              <a:t>Mix all the ingredients together.</a:t>
            </a:r>
            <a:endParaRPr/>
          </a:p>
          <a:p>
            <a:pPr marL="0" lvl="0" indent="-83312" algn="l" rtl="0">
              <a:lnSpc>
                <a:spcPct val="70000"/>
              </a:lnSpc>
              <a:spcBef>
                <a:spcPts val="1000"/>
              </a:spcBef>
              <a:spcAft>
                <a:spcPts val="0"/>
              </a:spcAft>
              <a:buClr>
                <a:srgbClr val="111111"/>
              </a:buClr>
              <a:buSzPts val="1312"/>
              <a:buFont typeface="Arial"/>
              <a:buChar char="•"/>
            </a:pPr>
            <a:r>
              <a:rPr lang="en-US" sz="1312">
                <a:solidFill>
                  <a:srgbClr val="111111"/>
                </a:solidFill>
                <a:latin typeface="Arial"/>
                <a:ea typeface="Arial"/>
                <a:cs typeface="Arial"/>
                <a:sym typeface="Arial"/>
              </a:rPr>
              <a:t>Knead the mixture until it’s doughy.</a:t>
            </a:r>
            <a:endParaRPr/>
          </a:p>
          <a:p>
            <a:pPr marL="0" lvl="0" indent="-83312" algn="l" rtl="0">
              <a:lnSpc>
                <a:spcPct val="70000"/>
              </a:lnSpc>
              <a:spcBef>
                <a:spcPts val="1000"/>
              </a:spcBef>
              <a:spcAft>
                <a:spcPts val="0"/>
              </a:spcAft>
              <a:buClr>
                <a:srgbClr val="111111"/>
              </a:buClr>
              <a:buSzPts val="1312"/>
              <a:buFont typeface="Arial"/>
              <a:buChar char="•"/>
            </a:pPr>
            <a:r>
              <a:rPr lang="en-US" sz="1312">
                <a:solidFill>
                  <a:srgbClr val="111111"/>
                </a:solidFill>
                <a:latin typeface="Arial"/>
                <a:ea typeface="Arial"/>
                <a:cs typeface="Arial"/>
                <a:sym typeface="Arial"/>
              </a:rPr>
              <a:t>That’s it!</a:t>
            </a:r>
            <a:endParaRPr sz="1312">
              <a:solidFill>
                <a:srgbClr val="111111"/>
              </a:solidFill>
              <a:latin typeface="Arial"/>
              <a:ea typeface="Arial"/>
              <a:cs typeface="Arial"/>
              <a:sym typeface="Arial"/>
            </a:endParaRPr>
          </a:p>
          <a:p>
            <a:pPr marL="0" lvl="0" indent="-83312" algn="l" rtl="0">
              <a:lnSpc>
                <a:spcPct val="70000"/>
              </a:lnSpc>
              <a:spcBef>
                <a:spcPts val="1000"/>
              </a:spcBef>
              <a:spcAft>
                <a:spcPts val="0"/>
              </a:spcAft>
              <a:buClr>
                <a:srgbClr val="111111"/>
              </a:buClr>
              <a:buSzPts val="1312"/>
              <a:buFont typeface="Arial"/>
              <a:buChar char="•"/>
            </a:pPr>
            <a:r>
              <a:rPr lang="en-US" sz="1312">
                <a:solidFill>
                  <a:srgbClr val="111111"/>
                </a:solidFill>
                <a:latin typeface="Arial"/>
                <a:ea typeface="Arial"/>
                <a:cs typeface="Arial"/>
                <a:sym typeface="Arial"/>
              </a:rPr>
              <a:t>Now make sea creatures with the playdough!</a:t>
            </a:r>
            <a:endParaRPr/>
          </a:p>
          <a:p>
            <a:pPr marL="0" lvl="0" indent="0" algn="l" rtl="0">
              <a:lnSpc>
                <a:spcPct val="70000"/>
              </a:lnSpc>
              <a:spcBef>
                <a:spcPts val="1000"/>
              </a:spcBef>
              <a:spcAft>
                <a:spcPts val="0"/>
              </a:spcAft>
              <a:buClr>
                <a:schemeClr val="dk1"/>
              </a:buClr>
              <a:buSzPts val="1000"/>
              <a:buNone/>
            </a:pP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The Writing Corner</a:t>
            </a:r>
            <a:endParaRPr/>
          </a:p>
        </p:txBody>
      </p:sp>
      <p:sp>
        <p:nvSpPr>
          <p:cNvPr id="226" name="Google Shape;226;p29"/>
          <p:cNvSpPr txBox="1">
            <a:spLocks noGrp="1"/>
          </p:cNvSpPr>
          <p:nvPr>
            <p:ph type="body" idx="1"/>
          </p:nvPr>
        </p:nvSpPr>
        <p:spPr>
          <a:xfrm>
            <a:off x="5182388" y="1081100"/>
            <a:ext cx="6172200" cy="4873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a:t>WOW we can write/draw letters and shapes. This week we will practice making a slant line.  Here we go!</a:t>
            </a:r>
            <a:endParaRPr/>
          </a:p>
          <a:p>
            <a:pPr marL="228600" lvl="0" indent="-25400" algn="l" rtl="0">
              <a:lnSpc>
                <a:spcPct val="90000"/>
              </a:lnSpc>
              <a:spcBef>
                <a:spcPts val="1000"/>
              </a:spcBef>
              <a:spcAft>
                <a:spcPts val="0"/>
              </a:spcAft>
              <a:buClr>
                <a:schemeClr val="dk1"/>
              </a:buClr>
              <a:buSzPts val="3200"/>
              <a:buNone/>
            </a:pPr>
            <a:endParaRPr/>
          </a:p>
          <a:p>
            <a:pPr marL="228600" lvl="0" indent="-25400" algn="l" rtl="0">
              <a:lnSpc>
                <a:spcPct val="90000"/>
              </a:lnSpc>
              <a:spcBef>
                <a:spcPts val="1000"/>
              </a:spcBef>
              <a:spcAft>
                <a:spcPts val="0"/>
              </a:spcAft>
              <a:buClr>
                <a:schemeClr val="dk1"/>
              </a:buClr>
              <a:buSzPts val="3200"/>
              <a:buNone/>
            </a:pPr>
            <a:endParaRPr/>
          </a:p>
          <a:p>
            <a:pPr marL="228600" lvl="0" indent="-228600" algn="l" rtl="0">
              <a:lnSpc>
                <a:spcPct val="90000"/>
              </a:lnSpc>
              <a:spcBef>
                <a:spcPts val="1000"/>
              </a:spcBef>
              <a:spcAft>
                <a:spcPts val="0"/>
              </a:spcAft>
              <a:buClr>
                <a:schemeClr val="dk1"/>
              </a:buClr>
              <a:buSzPts val="3200"/>
              <a:buChar char="•"/>
            </a:pPr>
            <a:r>
              <a:rPr lang="en-US"/>
              <a:t>Tell your child to put his/her pencil at the top  of the paper and draw the line slanted or to the side.</a:t>
            </a:r>
            <a:endParaRPr/>
          </a:p>
          <a:p>
            <a:pPr marL="228600" lvl="0" indent="-25400" algn="l" rtl="0">
              <a:lnSpc>
                <a:spcPct val="90000"/>
              </a:lnSpc>
              <a:spcBef>
                <a:spcPts val="1000"/>
              </a:spcBef>
              <a:spcAft>
                <a:spcPts val="0"/>
              </a:spcAft>
              <a:buClr>
                <a:schemeClr val="dk1"/>
              </a:buClr>
              <a:buSzPts val="3200"/>
              <a:buNone/>
            </a:pPr>
            <a:endParaRPr/>
          </a:p>
        </p:txBody>
      </p:sp>
      <p:sp>
        <p:nvSpPr>
          <p:cNvPr id="227" name="Google Shape;22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a:t>Now you should be able to write the following letters, numbers, and shapes.</a:t>
            </a:r>
            <a:endParaRPr/>
          </a:p>
          <a:p>
            <a:pPr marL="0" lvl="0" indent="0" algn="l" rtl="0">
              <a:lnSpc>
                <a:spcPct val="90000"/>
              </a:lnSpc>
              <a:spcBef>
                <a:spcPts val="1000"/>
              </a:spcBef>
              <a:spcAft>
                <a:spcPts val="0"/>
              </a:spcAft>
              <a:buClr>
                <a:schemeClr val="dk1"/>
              </a:buClr>
              <a:buSzPts val="1600"/>
              <a:buNone/>
            </a:pPr>
            <a:r>
              <a:rPr lang="en-US"/>
              <a:t>Letters: E, T, I, F, H, L, N</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Numbers:  1</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Shapes:  </a:t>
            </a:r>
            <a:endParaRPr/>
          </a:p>
        </p:txBody>
      </p:sp>
      <p:cxnSp>
        <p:nvCxnSpPr>
          <p:cNvPr id="228" name="Google Shape;228;p29"/>
          <p:cNvCxnSpPr/>
          <p:nvPr/>
        </p:nvCxnSpPr>
        <p:spPr>
          <a:xfrm>
            <a:off x="5486400" y="3000375"/>
            <a:ext cx="742950" cy="742950"/>
          </a:xfrm>
          <a:prstGeom prst="straightConnector1">
            <a:avLst/>
          </a:prstGeom>
          <a:noFill/>
          <a:ln w="60325" cap="flat" cmpd="sng">
            <a:solidFill>
              <a:schemeClr val="accent1"/>
            </a:solidFill>
            <a:prstDash val="solid"/>
            <a:miter lim="800000"/>
            <a:headEnd type="none" w="sm" len="sm"/>
            <a:tailEnd type="none" w="sm" len="sm"/>
          </a:ln>
        </p:spPr>
      </p:cxnSp>
      <p:cxnSp>
        <p:nvCxnSpPr>
          <p:cNvPr id="229" name="Google Shape;229;p29"/>
          <p:cNvCxnSpPr/>
          <p:nvPr/>
        </p:nvCxnSpPr>
        <p:spPr>
          <a:xfrm>
            <a:off x="10243345" y="2933700"/>
            <a:ext cx="742950" cy="742950"/>
          </a:xfrm>
          <a:prstGeom prst="straightConnector1">
            <a:avLst/>
          </a:prstGeom>
          <a:noFill/>
          <a:ln w="60325" cap="flat" cmpd="sng">
            <a:solidFill>
              <a:schemeClr val="accent1"/>
            </a:solidFill>
            <a:prstDash val="solid"/>
            <a:miter lim="800000"/>
            <a:headEnd type="none" w="sm" len="sm"/>
            <a:tailEnd type="none" w="sm" len="sm"/>
          </a:ln>
        </p:spPr>
      </p:cxnSp>
      <p:cxnSp>
        <p:nvCxnSpPr>
          <p:cNvPr id="230" name="Google Shape;230;p29"/>
          <p:cNvCxnSpPr/>
          <p:nvPr/>
        </p:nvCxnSpPr>
        <p:spPr>
          <a:xfrm>
            <a:off x="9070182" y="3000375"/>
            <a:ext cx="742950" cy="742950"/>
          </a:xfrm>
          <a:prstGeom prst="straightConnector1">
            <a:avLst/>
          </a:prstGeom>
          <a:noFill/>
          <a:ln w="60325" cap="flat" cmpd="sng">
            <a:solidFill>
              <a:schemeClr val="accent1"/>
            </a:solidFill>
            <a:prstDash val="solid"/>
            <a:miter lim="800000"/>
            <a:headEnd type="none" w="sm" len="sm"/>
            <a:tailEnd type="none" w="sm" len="sm"/>
          </a:ln>
        </p:spPr>
      </p:cxnSp>
      <p:cxnSp>
        <p:nvCxnSpPr>
          <p:cNvPr id="231" name="Google Shape;231;p29"/>
          <p:cNvCxnSpPr/>
          <p:nvPr/>
        </p:nvCxnSpPr>
        <p:spPr>
          <a:xfrm>
            <a:off x="7897019" y="3000375"/>
            <a:ext cx="742950" cy="742950"/>
          </a:xfrm>
          <a:prstGeom prst="straightConnector1">
            <a:avLst/>
          </a:prstGeom>
          <a:noFill/>
          <a:ln w="60325" cap="flat" cmpd="sng">
            <a:solidFill>
              <a:schemeClr val="accent1"/>
            </a:solidFill>
            <a:prstDash val="solid"/>
            <a:miter lim="800000"/>
            <a:headEnd type="none" w="sm" len="sm"/>
            <a:tailEnd type="none" w="sm" len="sm"/>
          </a:ln>
        </p:spPr>
      </p:cxnSp>
      <p:cxnSp>
        <p:nvCxnSpPr>
          <p:cNvPr id="232" name="Google Shape;232;p29"/>
          <p:cNvCxnSpPr/>
          <p:nvPr/>
        </p:nvCxnSpPr>
        <p:spPr>
          <a:xfrm>
            <a:off x="6675437" y="3000375"/>
            <a:ext cx="742950" cy="742950"/>
          </a:xfrm>
          <a:prstGeom prst="straightConnector1">
            <a:avLst/>
          </a:prstGeom>
          <a:noFill/>
          <a:ln w="60325" cap="flat" cmpd="sng">
            <a:solidFill>
              <a:schemeClr val="accent1"/>
            </a:solidFill>
            <a:prstDash val="solid"/>
            <a:miter lim="800000"/>
            <a:headEnd type="none" w="sm" len="sm"/>
            <a:tailEnd type="none" w="sm" len="sm"/>
          </a:ln>
        </p:spPr>
      </p:cxnSp>
      <p:sp>
        <p:nvSpPr>
          <p:cNvPr id="233" name="Google Shape;233;p29"/>
          <p:cNvSpPr/>
          <p:nvPr/>
        </p:nvSpPr>
        <p:spPr>
          <a:xfrm>
            <a:off x="990203" y="4430486"/>
            <a:ext cx="903911" cy="47897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29"/>
          <p:cNvSpPr/>
          <p:nvPr/>
        </p:nvSpPr>
        <p:spPr>
          <a:xfrm>
            <a:off x="2416629" y="4430486"/>
            <a:ext cx="544285" cy="47897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29"/>
          <p:cNvSpPr/>
          <p:nvPr/>
        </p:nvSpPr>
        <p:spPr>
          <a:xfrm>
            <a:off x="990203" y="5116286"/>
            <a:ext cx="740626" cy="744764"/>
          </a:xfrm>
          <a:prstGeom prst="rtTriangl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a:t>Alphabet Knowledge</a:t>
            </a:r>
            <a:endParaRPr/>
          </a:p>
        </p:txBody>
      </p:sp>
      <p:sp>
        <p:nvSpPr>
          <p:cNvPr id="241" name="Google Shape;241;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a:t>This week, let’s focus on the letter, “O”. As you move throughout the house look for things that have the letter O in it. See if can find some cheerios, oreos, oranges, cookies, anything in the shape of a circle, etc.</a:t>
            </a:r>
            <a:endParaRPr/>
          </a:p>
        </p:txBody>
      </p:sp>
      <p:pic>
        <p:nvPicPr>
          <p:cNvPr id="242" name="Google Shape;242;p30"/>
          <p:cNvPicPr preferRelativeResize="0"/>
          <p:nvPr/>
        </p:nvPicPr>
        <p:blipFill rotWithShape="1">
          <a:blip r:embed="rId3">
            <a:alphaModFix/>
          </a:blip>
          <a:srcRect/>
          <a:stretch/>
        </p:blipFill>
        <p:spPr>
          <a:xfrm>
            <a:off x="543169" y="2530021"/>
            <a:ext cx="4640019" cy="33310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1"/>
          <p:cNvPicPr preferRelativeResize="0"/>
          <p:nvPr/>
        </p:nvPicPr>
        <p:blipFill rotWithShape="1">
          <a:blip r:embed="rId3">
            <a:alphaModFix/>
          </a:blip>
          <a:srcRect/>
          <a:stretch/>
        </p:blipFill>
        <p:spPr>
          <a:xfrm>
            <a:off x="1" y="1"/>
            <a:ext cx="12192000" cy="6934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Mommy I love you!</a:t>
            </a:r>
            <a:endParaRPr/>
          </a:p>
        </p:txBody>
      </p:sp>
      <p:sp>
        <p:nvSpPr>
          <p:cNvPr id="99" name="Google Shape;99;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ctr" anchorCtr="0">
            <a:noAutofit/>
          </a:bodyPr>
          <a:lstStyle/>
          <a:p>
            <a:pPr marL="228600" lvl="0" indent="-25400" algn="l" rtl="0">
              <a:lnSpc>
                <a:spcPct val="100000"/>
              </a:lnSpc>
              <a:spcBef>
                <a:spcPts val="0"/>
              </a:spcBef>
              <a:spcAft>
                <a:spcPts val="0"/>
              </a:spcAft>
              <a:buClr>
                <a:schemeClr val="dk1"/>
              </a:buClr>
              <a:buSzPts val="3200"/>
              <a:buNone/>
            </a:pPr>
            <a:endParaRPr/>
          </a:p>
          <a:p>
            <a:pPr marL="228600" lvl="0" indent="-228600" algn="l" rtl="0">
              <a:lnSpc>
                <a:spcPct val="100000"/>
              </a:lnSpc>
              <a:spcBef>
                <a:spcPts val="0"/>
              </a:spcBef>
              <a:spcAft>
                <a:spcPts val="0"/>
              </a:spcAft>
              <a:buClr>
                <a:schemeClr val="dk1"/>
              </a:buClr>
              <a:buSzPts val="3200"/>
              <a:buChar char="•"/>
            </a:pPr>
            <a:r>
              <a:rPr lang="en-US"/>
              <a:t>Can you remember some of the fun things you and your mom have done?</a:t>
            </a:r>
            <a:endParaRPr/>
          </a:p>
          <a:p>
            <a:pPr marL="228600" lvl="0" indent="-228600" algn="l" rtl="0">
              <a:lnSpc>
                <a:spcPct val="100000"/>
              </a:lnSpc>
              <a:spcBef>
                <a:spcPts val="0"/>
              </a:spcBef>
              <a:spcAft>
                <a:spcPts val="0"/>
              </a:spcAft>
              <a:buClr>
                <a:schemeClr val="dk1"/>
              </a:buClr>
              <a:buSzPts val="3200"/>
              <a:buChar char="•"/>
            </a:pPr>
            <a:r>
              <a:rPr lang="en-US"/>
              <a:t>What is your favorite thing to do with your mom?</a:t>
            </a:r>
            <a:endParaRPr/>
          </a:p>
        </p:txBody>
      </p:sp>
      <p:sp>
        <p:nvSpPr>
          <p:cNvPr id="100" name="Google Shape;100;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endParaRPr/>
          </a:p>
        </p:txBody>
      </p:sp>
      <p:pic>
        <p:nvPicPr>
          <p:cNvPr id="101" name="Google Shape;101;p14"/>
          <p:cNvPicPr preferRelativeResize="0"/>
          <p:nvPr/>
        </p:nvPicPr>
        <p:blipFill rotWithShape="1">
          <a:blip r:embed="rId3">
            <a:alphaModFix/>
          </a:blip>
          <a:srcRect/>
          <a:stretch/>
        </p:blipFill>
        <p:spPr>
          <a:xfrm>
            <a:off x="849313" y="2057400"/>
            <a:ext cx="3922712" cy="380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Color Review</a:t>
            </a:r>
            <a:endParaRPr/>
          </a:p>
        </p:txBody>
      </p:sp>
      <p:pic>
        <p:nvPicPr>
          <p:cNvPr id="253" name="Google Shape;253;p32"/>
          <p:cNvPicPr preferRelativeResize="0">
            <a:picLocks noGrp="1"/>
          </p:cNvPicPr>
          <p:nvPr>
            <p:ph type="body" idx="1"/>
          </p:nvPr>
        </p:nvPicPr>
        <p:blipFill rotWithShape="1">
          <a:blip r:embed="rId3">
            <a:alphaModFix/>
          </a:blip>
          <a:srcRect/>
          <a:stretch/>
        </p:blipFill>
        <p:spPr>
          <a:xfrm>
            <a:off x="5832475" y="987425"/>
            <a:ext cx="4873625" cy="4873625"/>
          </a:xfrm>
          <a:prstGeom prst="rect">
            <a:avLst/>
          </a:prstGeom>
          <a:noFill/>
          <a:ln>
            <a:noFill/>
          </a:ln>
        </p:spPr>
      </p:pic>
      <p:sp>
        <p:nvSpPr>
          <p:cNvPr id="254" name="Google Shape;254;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a:t>As you go through the day. Remember to ask the child, “What color is this?”</a:t>
            </a:r>
            <a:endParaRPr/>
          </a:p>
          <a:p>
            <a:pPr marL="0" lvl="0" indent="0" algn="l" rtl="0">
              <a:lnSpc>
                <a:spcPct val="90000"/>
              </a:lnSpc>
              <a:spcBef>
                <a:spcPts val="1000"/>
              </a:spcBef>
              <a:spcAft>
                <a:spcPts val="0"/>
              </a:spcAft>
              <a:buClr>
                <a:schemeClr val="dk1"/>
              </a:buClr>
              <a:buSzPts val="1600"/>
              <a:buNone/>
            </a:pPr>
            <a:endParaRPr/>
          </a:p>
          <a:p>
            <a:pPr marL="0" lvl="0" indent="0" algn="ctr" rtl="0">
              <a:lnSpc>
                <a:spcPct val="90000"/>
              </a:lnSpc>
              <a:spcBef>
                <a:spcPts val="1000"/>
              </a:spcBef>
              <a:spcAft>
                <a:spcPts val="0"/>
              </a:spcAft>
              <a:buClr>
                <a:schemeClr val="dk1"/>
              </a:buClr>
              <a:buSzPts val="1600"/>
              <a:buNone/>
            </a:pPr>
            <a:r>
              <a:rPr lang="en-US"/>
              <a:t>The Day the Crayon Quit</a:t>
            </a:r>
            <a:endParaRPr/>
          </a:p>
          <a:p>
            <a:pPr marL="0" lvl="0" indent="0" algn="l" rtl="0">
              <a:lnSpc>
                <a:spcPct val="90000"/>
              </a:lnSpc>
              <a:spcBef>
                <a:spcPts val="1000"/>
              </a:spcBef>
              <a:spcAft>
                <a:spcPts val="0"/>
              </a:spcAft>
              <a:buClr>
                <a:schemeClr val="dk1"/>
              </a:buClr>
              <a:buSzPts val="1600"/>
              <a:buNone/>
            </a:pPr>
            <a:r>
              <a:rPr lang="en-US"/>
              <a:t> </a:t>
            </a:r>
            <a:r>
              <a:rPr lang="en-US" u="sng">
                <a:solidFill>
                  <a:schemeClr val="hlink"/>
                </a:solidFill>
                <a:hlinkClick r:id="rId4"/>
              </a:rPr>
              <a:t>https://www.youtube.com/watch?v=ZttMDho5HMw</a:t>
            </a:r>
            <a:r>
              <a:rPr lang="en-US"/>
              <a:t> </a:t>
            </a:r>
            <a:endParaRPr/>
          </a:p>
        </p:txBody>
      </p:sp>
      <p:sp>
        <p:nvSpPr>
          <p:cNvPr id="255" name="Google Shape;255;p32"/>
          <p:cNvSpPr txBox="1"/>
          <p:nvPr/>
        </p:nvSpPr>
        <p:spPr>
          <a:xfrm>
            <a:off x="5832475" y="5861050"/>
            <a:ext cx="4873625"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5"/>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6"/>
              </a:rPr>
              <a:t>CC BY-NC-ND</a:t>
            </a:r>
            <a:endParaRPr sz="9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Table Talk</a:t>
            </a:r>
            <a:endParaRPr/>
          </a:p>
        </p:txBody>
      </p:sp>
      <p:sp>
        <p:nvSpPr>
          <p:cNvPr id="261" name="Google Shape;261;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a:t>How are you doing?</a:t>
            </a:r>
            <a:endParaRPr/>
          </a:p>
          <a:p>
            <a:pPr marL="228600" lvl="0" indent="-228600" algn="l" rtl="0">
              <a:lnSpc>
                <a:spcPct val="90000"/>
              </a:lnSpc>
              <a:spcBef>
                <a:spcPts val="1000"/>
              </a:spcBef>
              <a:spcAft>
                <a:spcPts val="0"/>
              </a:spcAft>
              <a:buClr>
                <a:schemeClr val="dk1"/>
              </a:buClr>
              <a:buSzPts val="3200"/>
              <a:buChar char="•"/>
            </a:pPr>
            <a:r>
              <a:rPr lang="en-US"/>
              <a:t>How do you feel about your child returning to school?</a:t>
            </a:r>
            <a:endParaRPr/>
          </a:p>
          <a:p>
            <a:pPr marL="228600" lvl="0" indent="-228600" algn="l" rtl="0">
              <a:lnSpc>
                <a:spcPct val="90000"/>
              </a:lnSpc>
              <a:spcBef>
                <a:spcPts val="1000"/>
              </a:spcBef>
              <a:spcAft>
                <a:spcPts val="0"/>
              </a:spcAft>
              <a:buClr>
                <a:schemeClr val="dk1"/>
              </a:buClr>
              <a:buSzPts val="3200"/>
              <a:buChar char="•"/>
            </a:pPr>
            <a:r>
              <a:rPr lang="en-US"/>
              <a:t>Is there anything we can help you with?</a:t>
            </a:r>
            <a:endParaRPr/>
          </a:p>
          <a:p>
            <a:pPr marL="228600" lvl="0" indent="-25400" algn="l" rtl="0">
              <a:lnSpc>
                <a:spcPct val="90000"/>
              </a:lnSpc>
              <a:spcBef>
                <a:spcPts val="1000"/>
              </a:spcBef>
              <a:spcAft>
                <a:spcPts val="0"/>
              </a:spcAft>
              <a:buClr>
                <a:schemeClr val="dk1"/>
              </a:buClr>
              <a:buSzPts val="3200"/>
              <a:buNone/>
            </a:pPr>
            <a:endParaRPr/>
          </a:p>
        </p:txBody>
      </p:sp>
      <p:pic>
        <p:nvPicPr>
          <p:cNvPr id="262" name="Google Shape;262;p33"/>
          <p:cNvPicPr preferRelativeResize="0"/>
          <p:nvPr/>
        </p:nvPicPr>
        <p:blipFill rotWithShape="1">
          <a:blip r:embed="rId3">
            <a:alphaModFix/>
          </a:blip>
          <a:srcRect/>
          <a:stretch/>
        </p:blipFill>
        <p:spPr>
          <a:xfrm>
            <a:off x="244452" y="2057400"/>
            <a:ext cx="3617270" cy="27966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a:t>References</a:t>
            </a:r>
            <a:endParaRPr/>
          </a:p>
        </p:txBody>
      </p:sp>
      <p:sp>
        <p:nvSpPr>
          <p:cNvPr id="268" name="Google Shape;268;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u="sng">
                <a:solidFill>
                  <a:schemeClr val="hlink"/>
                </a:solidFill>
                <a:hlinkClick r:id="rId3"/>
              </a:rPr>
              <a:t>https://www.youtube.com/watch?v=ZttMDho5HMw</a:t>
            </a:r>
            <a:r>
              <a:rPr lang="en-US"/>
              <a:t> </a:t>
            </a:r>
            <a:endParaRPr/>
          </a:p>
          <a:p>
            <a:pPr marL="228600" lvl="0" indent="-25400" algn="l" rtl="0">
              <a:lnSpc>
                <a:spcPct val="90000"/>
              </a:lnSpc>
              <a:spcBef>
                <a:spcPts val="1000"/>
              </a:spcBef>
              <a:spcAft>
                <a:spcPts val="0"/>
              </a:spcAft>
              <a:buClr>
                <a:schemeClr val="dk1"/>
              </a:buClr>
              <a:buSzPts val="3200"/>
              <a:buNone/>
            </a:pPr>
            <a:endParaRPr/>
          </a:p>
          <a:p>
            <a:pPr marL="228600" lvl="0" indent="-228600" algn="l" rtl="0">
              <a:lnSpc>
                <a:spcPct val="90000"/>
              </a:lnSpc>
              <a:spcBef>
                <a:spcPts val="1000"/>
              </a:spcBef>
              <a:spcAft>
                <a:spcPts val="0"/>
              </a:spcAft>
              <a:buClr>
                <a:schemeClr val="dk1"/>
              </a:buClr>
              <a:buSzPts val="3200"/>
              <a:buChar char="•"/>
            </a:pPr>
            <a:r>
              <a:rPr lang="en-US" u="sng">
                <a:solidFill>
                  <a:schemeClr val="hlink"/>
                </a:solidFill>
                <a:hlinkClick r:id="rId4"/>
              </a:rPr>
              <a:t>https://www.youtube.com/watch?v=ir4PF70GYQU</a:t>
            </a:r>
            <a:r>
              <a:rPr lang="en-US"/>
              <a:t> </a:t>
            </a:r>
            <a:endParaRPr/>
          </a:p>
          <a:p>
            <a:pPr marL="228600" lvl="0" indent="-228600" algn="l" rtl="0">
              <a:lnSpc>
                <a:spcPct val="90000"/>
              </a:lnSpc>
              <a:spcBef>
                <a:spcPts val="1000"/>
              </a:spcBef>
              <a:spcAft>
                <a:spcPts val="0"/>
              </a:spcAft>
              <a:buClr>
                <a:schemeClr val="dk1"/>
              </a:buClr>
              <a:buSzPts val="3200"/>
              <a:buChar char="•"/>
            </a:pPr>
            <a:r>
              <a:rPr lang="en-US"/>
              <a:t>  </a:t>
            </a:r>
            <a:endParaRPr/>
          </a:p>
        </p:txBody>
      </p:sp>
      <p:pic>
        <p:nvPicPr>
          <p:cNvPr id="269" name="Google Shape;269;p34"/>
          <p:cNvPicPr preferRelativeResize="0"/>
          <p:nvPr/>
        </p:nvPicPr>
        <p:blipFill rotWithShape="1">
          <a:blip r:embed="rId5">
            <a:alphaModFix/>
          </a:blip>
          <a:srcRect/>
          <a:stretch/>
        </p:blipFill>
        <p:spPr>
          <a:xfrm>
            <a:off x="883415" y="2476029"/>
            <a:ext cx="3469510" cy="23245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n-US"/>
              <a:t>Have you ever been to the beach?</a:t>
            </a:r>
            <a:endParaRPr/>
          </a:p>
        </p:txBody>
      </p:sp>
      <p:pic>
        <p:nvPicPr>
          <p:cNvPr id="107" name="Google Shape;107;p15"/>
          <p:cNvPicPr preferRelativeResize="0">
            <a:picLocks noGrp="1"/>
          </p:cNvPicPr>
          <p:nvPr>
            <p:ph type="body" idx="1"/>
          </p:nvPr>
        </p:nvPicPr>
        <p:blipFill rotWithShape="1">
          <a:blip r:embed="rId3">
            <a:alphaModFix/>
          </a:blip>
          <a:srcRect/>
          <a:stretch/>
        </p:blipFill>
        <p:spPr>
          <a:xfrm>
            <a:off x="5183188" y="1109662"/>
            <a:ext cx="6172200" cy="4629150"/>
          </a:xfrm>
          <a:prstGeom prst="rect">
            <a:avLst/>
          </a:prstGeom>
          <a:noFill/>
          <a:ln>
            <a:noFill/>
          </a:ln>
        </p:spPr>
      </p:pic>
      <p:sp>
        <p:nvSpPr>
          <p:cNvPr id="108" name="Google Shape;108;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What were some of the things you saw at the beach?</a:t>
            </a:r>
            <a:endParaRPr/>
          </a:p>
          <a:p>
            <a:pPr marL="0" lvl="0" indent="0" algn="l" rtl="0">
              <a:lnSpc>
                <a:spcPct val="90000"/>
              </a:lnSpc>
              <a:spcBef>
                <a:spcPts val="0"/>
              </a:spcBef>
              <a:spcAft>
                <a:spcPts val="0"/>
              </a:spcAft>
              <a:buNone/>
            </a:pPr>
            <a:endParaRPr/>
          </a:p>
          <a:p>
            <a:pPr marL="0" lvl="0" indent="0" algn="l" rtl="0">
              <a:lnSpc>
                <a:spcPct val="90000"/>
              </a:lnSpc>
              <a:spcBef>
                <a:spcPts val="1000"/>
              </a:spcBef>
              <a:spcAft>
                <a:spcPts val="0"/>
              </a:spcAft>
              <a:buClr>
                <a:schemeClr val="dk1"/>
              </a:buClr>
              <a:buSzPts val="1600"/>
              <a:buNone/>
            </a:pPr>
            <a:r>
              <a:rPr lang="en-US"/>
              <a:t>What were some of the things you did at the beach?</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Who took you to the beach?</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Was it a long trip to the beach?</a:t>
            </a: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US"/>
              <a:t>What mode of transportation did you use to get to the beach?</a:t>
            </a:r>
            <a:endParaRPr/>
          </a:p>
        </p:txBody>
      </p:sp>
      <p:sp>
        <p:nvSpPr>
          <p:cNvPr id="109" name="Google Shape;109;p15"/>
          <p:cNvSpPr txBox="1"/>
          <p:nvPr/>
        </p:nvSpPr>
        <p:spPr>
          <a:xfrm>
            <a:off x="5183188" y="5738812"/>
            <a:ext cx="617220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sng" strike="noStrike" cap="none">
                <a:solidFill>
                  <a:schemeClr val="hlink"/>
                </a:solidFill>
                <a:latin typeface="Calibri"/>
                <a:ea typeface="Calibri"/>
                <a:cs typeface="Calibri"/>
                <a:sym typeface="Calibri"/>
                <a:hlinkClick r:id="rId4"/>
              </a:rPr>
              <a:t>This Photo</a:t>
            </a:r>
            <a:r>
              <a:rPr lang="en-US" sz="900" b="0" i="0" u="none" strike="noStrike" cap="none">
                <a:solidFill>
                  <a:schemeClr val="dk1"/>
                </a:solidFill>
                <a:latin typeface="Calibri"/>
                <a:ea typeface="Calibri"/>
                <a:cs typeface="Calibri"/>
                <a:sym typeface="Calibri"/>
              </a:rPr>
              <a:t> by Unknown Author is licensed under </a:t>
            </a:r>
            <a:r>
              <a:rPr lang="en-US" sz="900" b="0" i="0" u="sng" strike="noStrike" cap="none">
                <a:solidFill>
                  <a:schemeClr val="hlink"/>
                </a:solidFill>
                <a:latin typeface="Calibri"/>
                <a:ea typeface="Calibri"/>
                <a:cs typeface="Calibri"/>
                <a:sym typeface="Calibri"/>
                <a:hlinkClick r:id="rId5"/>
              </a:rPr>
              <a:t>CC BY-SA</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p:nvPr/>
        </p:nvSpPr>
        <p:spPr>
          <a:xfrm>
            <a:off x="3299791" y="2902226"/>
            <a:ext cx="4341980" cy="461665"/>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What’s at/or in the Ocean?</a:t>
            </a:r>
            <a:endParaRPr/>
          </a:p>
        </p:txBody>
      </p:sp>
      <p:cxnSp>
        <p:nvCxnSpPr>
          <p:cNvPr id="115" name="Google Shape;115;p16"/>
          <p:cNvCxnSpPr/>
          <p:nvPr/>
        </p:nvCxnSpPr>
        <p:spPr>
          <a:xfrm>
            <a:off x="7641771" y="3122022"/>
            <a:ext cx="1410788"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16" name="Google Shape;116;p16"/>
          <p:cNvCxnSpPr/>
          <p:nvPr/>
        </p:nvCxnSpPr>
        <p:spPr>
          <a:xfrm rot="10800000">
            <a:off x="5216435" y="901337"/>
            <a:ext cx="0" cy="2000889"/>
          </a:xfrm>
          <a:prstGeom prst="straightConnector1">
            <a:avLst/>
          </a:prstGeom>
          <a:noFill/>
          <a:ln w="9525" cap="flat" cmpd="sng">
            <a:solidFill>
              <a:schemeClr val="accent1"/>
            </a:solidFill>
            <a:prstDash val="solid"/>
            <a:miter lim="800000"/>
            <a:headEnd type="none" w="sm" len="sm"/>
            <a:tailEnd type="triangle" w="med" len="med"/>
          </a:ln>
        </p:spPr>
      </p:cxnSp>
      <p:cxnSp>
        <p:nvCxnSpPr>
          <p:cNvPr id="117" name="Google Shape;117;p16"/>
          <p:cNvCxnSpPr>
            <a:stCxn id="114" idx="1"/>
          </p:cNvCxnSpPr>
          <p:nvPr/>
        </p:nvCxnSpPr>
        <p:spPr>
          <a:xfrm flipH="1">
            <a:off x="1828891" y="3133058"/>
            <a:ext cx="1470900" cy="282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18" name="Google Shape;118;p16"/>
          <p:cNvCxnSpPr/>
          <p:nvPr/>
        </p:nvCxnSpPr>
        <p:spPr>
          <a:xfrm>
            <a:off x="7256417" y="3363891"/>
            <a:ext cx="727165" cy="1802675"/>
          </a:xfrm>
          <a:prstGeom prst="straightConnector1">
            <a:avLst/>
          </a:prstGeom>
          <a:noFill/>
          <a:ln w="9525" cap="flat" cmpd="sng">
            <a:solidFill>
              <a:schemeClr val="accent1"/>
            </a:solidFill>
            <a:prstDash val="solid"/>
            <a:miter lim="800000"/>
            <a:headEnd type="none" w="sm" len="sm"/>
            <a:tailEnd type="triangle" w="med" len="med"/>
          </a:ln>
        </p:spPr>
      </p:cxnSp>
      <p:cxnSp>
        <p:nvCxnSpPr>
          <p:cNvPr id="119" name="Google Shape;119;p16"/>
          <p:cNvCxnSpPr/>
          <p:nvPr/>
        </p:nvCxnSpPr>
        <p:spPr>
          <a:xfrm rot="10800000" flipH="1">
            <a:off x="7582989" y="1469666"/>
            <a:ext cx="1047205" cy="1432560"/>
          </a:xfrm>
          <a:prstGeom prst="straightConnector1">
            <a:avLst/>
          </a:prstGeom>
          <a:noFill/>
          <a:ln w="9525" cap="flat" cmpd="sng">
            <a:solidFill>
              <a:schemeClr val="accent1"/>
            </a:solidFill>
            <a:prstDash val="solid"/>
            <a:miter lim="800000"/>
            <a:headEnd type="none" w="sm" len="sm"/>
            <a:tailEnd type="triangle" w="med" len="med"/>
          </a:ln>
        </p:spPr>
      </p:cxnSp>
      <p:cxnSp>
        <p:nvCxnSpPr>
          <p:cNvPr id="120" name="Google Shape;120;p16"/>
          <p:cNvCxnSpPr/>
          <p:nvPr/>
        </p:nvCxnSpPr>
        <p:spPr>
          <a:xfrm rot="10800000">
            <a:off x="2137953" y="1787434"/>
            <a:ext cx="1161838" cy="1114792"/>
          </a:xfrm>
          <a:prstGeom prst="straightConnector1">
            <a:avLst/>
          </a:prstGeom>
          <a:noFill/>
          <a:ln w="9525" cap="flat" cmpd="sng">
            <a:solidFill>
              <a:schemeClr val="accent1"/>
            </a:solidFill>
            <a:prstDash val="solid"/>
            <a:miter lim="800000"/>
            <a:headEnd type="none" w="sm" len="sm"/>
            <a:tailEnd type="triangle" w="med" len="med"/>
          </a:ln>
        </p:spPr>
      </p:cxnSp>
      <p:cxnSp>
        <p:nvCxnSpPr>
          <p:cNvPr id="121" name="Google Shape;121;p16"/>
          <p:cNvCxnSpPr/>
          <p:nvPr/>
        </p:nvCxnSpPr>
        <p:spPr>
          <a:xfrm flipH="1">
            <a:off x="5216436" y="3380934"/>
            <a:ext cx="1" cy="578972"/>
          </a:xfrm>
          <a:prstGeom prst="straightConnector1">
            <a:avLst/>
          </a:prstGeom>
          <a:noFill/>
          <a:ln w="9525" cap="flat" cmpd="sng">
            <a:solidFill>
              <a:schemeClr val="accent1"/>
            </a:solidFill>
            <a:prstDash val="solid"/>
            <a:miter lim="800000"/>
            <a:headEnd type="none" w="sm" len="sm"/>
            <a:tailEnd type="triangle" w="med" len="med"/>
          </a:ln>
        </p:spPr>
      </p:cxnSp>
      <p:cxnSp>
        <p:nvCxnSpPr>
          <p:cNvPr id="122" name="Google Shape;122;p16"/>
          <p:cNvCxnSpPr/>
          <p:nvPr/>
        </p:nvCxnSpPr>
        <p:spPr>
          <a:xfrm flipH="1">
            <a:off x="2323012" y="3392044"/>
            <a:ext cx="976779" cy="1260361"/>
          </a:xfrm>
          <a:prstGeom prst="straightConnector1">
            <a:avLst/>
          </a:prstGeom>
          <a:noFill/>
          <a:ln w="9525" cap="flat" cmpd="sng">
            <a:solidFill>
              <a:schemeClr val="accent1"/>
            </a:solidFill>
            <a:prstDash val="solid"/>
            <a:miter lim="800000"/>
            <a:headEnd type="none" w="sm" len="sm"/>
            <a:tailEnd type="triangle" w="med" len="med"/>
          </a:ln>
        </p:spPr>
      </p:cxnSp>
      <p:pic>
        <p:nvPicPr>
          <p:cNvPr id="123" name="Google Shape;123;p16"/>
          <p:cNvPicPr preferRelativeResize="0"/>
          <p:nvPr/>
        </p:nvPicPr>
        <p:blipFill rotWithShape="1">
          <a:blip r:embed="rId3">
            <a:alphaModFix/>
          </a:blip>
          <a:srcRect/>
          <a:stretch/>
        </p:blipFill>
        <p:spPr>
          <a:xfrm>
            <a:off x="7750641" y="4726730"/>
            <a:ext cx="2351672" cy="1323207"/>
          </a:xfrm>
          <a:prstGeom prst="rect">
            <a:avLst/>
          </a:prstGeom>
          <a:noFill/>
          <a:ln>
            <a:noFill/>
          </a:ln>
        </p:spPr>
      </p:pic>
      <p:sp>
        <p:nvSpPr>
          <p:cNvPr id="124" name="Google Shape;124;p16"/>
          <p:cNvSpPr txBox="1"/>
          <p:nvPr/>
        </p:nvSpPr>
        <p:spPr>
          <a:xfrm>
            <a:off x="7750641" y="6049936"/>
            <a:ext cx="235167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People</a:t>
            </a:r>
            <a:endParaRPr/>
          </a:p>
        </p:txBody>
      </p:sp>
      <p:pic>
        <p:nvPicPr>
          <p:cNvPr id="125" name="Google Shape;125;p16"/>
          <p:cNvPicPr preferRelativeResize="0"/>
          <p:nvPr/>
        </p:nvPicPr>
        <p:blipFill rotWithShape="1">
          <a:blip r:embed="rId4">
            <a:alphaModFix/>
          </a:blip>
          <a:srcRect/>
          <a:stretch/>
        </p:blipFill>
        <p:spPr>
          <a:xfrm>
            <a:off x="9052559" y="2708063"/>
            <a:ext cx="2377452" cy="1021011"/>
          </a:xfrm>
          <a:prstGeom prst="rect">
            <a:avLst/>
          </a:prstGeom>
          <a:noFill/>
          <a:ln>
            <a:noFill/>
          </a:ln>
        </p:spPr>
      </p:pic>
      <p:sp>
        <p:nvSpPr>
          <p:cNvPr id="126" name="Google Shape;126;p16"/>
          <p:cNvSpPr txBox="1"/>
          <p:nvPr/>
        </p:nvSpPr>
        <p:spPr>
          <a:xfrm>
            <a:off x="9052559" y="3729074"/>
            <a:ext cx="237745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Sand</a:t>
            </a:r>
            <a:endParaRPr/>
          </a:p>
        </p:txBody>
      </p:sp>
      <p:pic>
        <p:nvPicPr>
          <p:cNvPr id="127" name="Google Shape;127;p16"/>
          <p:cNvPicPr preferRelativeResize="0"/>
          <p:nvPr/>
        </p:nvPicPr>
        <p:blipFill rotWithShape="1">
          <a:blip r:embed="rId5">
            <a:alphaModFix/>
          </a:blip>
          <a:srcRect/>
          <a:stretch/>
        </p:blipFill>
        <p:spPr>
          <a:xfrm>
            <a:off x="3896489" y="4313194"/>
            <a:ext cx="1210694" cy="906852"/>
          </a:xfrm>
          <a:prstGeom prst="rect">
            <a:avLst/>
          </a:prstGeom>
          <a:noFill/>
          <a:ln>
            <a:noFill/>
          </a:ln>
        </p:spPr>
      </p:pic>
      <p:sp>
        <p:nvSpPr>
          <p:cNvPr id="128" name="Google Shape;128;p16"/>
          <p:cNvSpPr txBox="1"/>
          <p:nvPr/>
        </p:nvSpPr>
        <p:spPr>
          <a:xfrm>
            <a:off x="4106283" y="3893284"/>
            <a:ext cx="246697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Animals</a:t>
            </a:r>
            <a:endParaRPr/>
          </a:p>
        </p:txBody>
      </p:sp>
      <p:pic>
        <p:nvPicPr>
          <p:cNvPr id="129" name="Google Shape;129;p16"/>
          <p:cNvPicPr preferRelativeResize="0"/>
          <p:nvPr/>
        </p:nvPicPr>
        <p:blipFill rotWithShape="1">
          <a:blip r:embed="rId6">
            <a:alphaModFix/>
          </a:blip>
          <a:srcRect/>
          <a:stretch/>
        </p:blipFill>
        <p:spPr>
          <a:xfrm>
            <a:off x="5790342" y="4313194"/>
            <a:ext cx="1143060" cy="760013"/>
          </a:xfrm>
          <a:prstGeom prst="rect">
            <a:avLst/>
          </a:prstGeom>
          <a:noFill/>
          <a:ln>
            <a:noFill/>
          </a:ln>
        </p:spPr>
      </p:pic>
      <p:pic>
        <p:nvPicPr>
          <p:cNvPr id="130" name="Google Shape;130;p16"/>
          <p:cNvPicPr preferRelativeResize="0"/>
          <p:nvPr/>
        </p:nvPicPr>
        <p:blipFill rotWithShape="1">
          <a:blip r:embed="rId7">
            <a:alphaModFix/>
          </a:blip>
          <a:srcRect/>
          <a:stretch/>
        </p:blipFill>
        <p:spPr>
          <a:xfrm>
            <a:off x="3899003" y="5512981"/>
            <a:ext cx="1337124" cy="887364"/>
          </a:xfrm>
          <a:prstGeom prst="rect">
            <a:avLst/>
          </a:prstGeom>
          <a:noFill/>
          <a:ln>
            <a:noFill/>
          </a:ln>
        </p:spPr>
      </p:pic>
      <p:pic>
        <p:nvPicPr>
          <p:cNvPr id="131" name="Google Shape;131;p16"/>
          <p:cNvPicPr preferRelativeResize="0"/>
          <p:nvPr/>
        </p:nvPicPr>
        <p:blipFill rotWithShape="1">
          <a:blip r:embed="rId8">
            <a:alphaModFix/>
          </a:blip>
          <a:srcRect/>
          <a:stretch/>
        </p:blipFill>
        <p:spPr>
          <a:xfrm>
            <a:off x="5656299" y="5220046"/>
            <a:ext cx="1147605" cy="1500966"/>
          </a:xfrm>
          <a:prstGeom prst="rect">
            <a:avLst/>
          </a:prstGeom>
          <a:noFill/>
          <a:ln>
            <a:noFill/>
          </a:ln>
        </p:spPr>
      </p:pic>
      <p:pic>
        <p:nvPicPr>
          <p:cNvPr id="132" name="Google Shape;132;p16"/>
          <p:cNvPicPr preferRelativeResize="0"/>
          <p:nvPr/>
        </p:nvPicPr>
        <p:blipFill rotWithShape="1">
          <a:blip r:embed="rId9">
            <a:alphaModFix/>
          </a:blip>
          <a:srcRect/>
          <a:stretch/>
        </p:blipFill>
        <p:spPr>
          <a:xfrm>
            <a:off x="8626598" y="651954"/>
            <a:ext cx="1274519" cy="1274519"/>
          </a:xfrm>
          <a:prstGeom prst="rect">
            <a:avLst/>
          </a:prstGeom>
          <a:noFill/>
          <a:ln>
            <a:noFill/>
          </a:ln>
        </p:spPr>
      </p:pic>
      <p:sp>
        <p:nvSpPr>
          <p:cNvPr id="133" name="Google Shape;133;p16"/>
          <p:cNvSpPr txBox="1"/>
          <p:nvPr/>
        </p:nvSpPr>
        <p:spPr>
          <a:xfrm>
            <a:off x="8626598" y="1939483"/>
            <a:ext cx="127451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Beach ball</a:t>
            </a:r>
            <a:endParaRPr/>
          </a:p>
        </p:txBody>
      </p:sp>
      <p:pic>
        <p:nvPicPr>
          <p:cNvPr id="134" name="Google Shape;134;p16"/>
          <p:cNvPicPr preferRelativeResize="0"/>
          <p:nvPr/>
        </p:nvPicPr>
        <p:blipFill rotWithShape="1">
          <a:blip r:embed="rId10">
            <a:alphaModFix/>
          </a:blip>
          <a:srcRect/>
          <a:stretch/>
        </p:blipFill>
        <p:spPr>
          <a:xfrm>
            <a:off x="3753395" y="6482"/>
            <a:ext cx="2926080" cy="1642872"/>
          </a:xfrm>
          <a:prstGeom prst="rect">
            <a:avLst/>
          </a:prstGeom>
          <a:noFill/>
          <a:ln>
            <a:noFill/>
          </a:ln>
        </p:spPr>
      </p:pic>
      <p:sp>
        <p:nvSpPr>
          <p:cNvPr id="135" name="Google Shape;135;p16"/>
          <p:cNvSpPr txBox="1"/>
          <p:nvPr/>
        </p:nvSpPr>
        <p:spPr>
          <a:xfrm>
            <a:off x="5404760" y="1638300"/>
            <a:ext cx="133311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Waves</a:t>
            </a:r>
            <a:endParaRPr/>
          </a:p>
        </p:txBody>
      </p:sp>
      <p:sp>
        <p:nvSpPr>
          <p:cNvPr id="136" name="Google Shape;136;p16"/>
          <p:cNvSpPr/>
          <p:nvPr/>
        </p:nvSpPr>
        <p:spPr>
          <a:xfrm>
            <a:off x="2844415" y="548640"/>
            <a:ext cx="1261866" cy="709401"/>
          </a:xfrm>
          <a:prstGeom prst="rightArrow">
            <a:avLst>
              <a:gd name="adj1" fmla="val 50000"/>
              <a:gd name="adj2" fmla="val 50000"/>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a:t>It’s Story Time</a:t>
            </a:r>
            <a:endParaRPr/>
          </a:p>
        </p:txBody>
      </p:sp>
      <p:pic>
        <p:nvPicPr>
          <p:cNvPr id="142" name="Google Shape;142;p17"/>
          <p:cNvPicPr preferRelativeResize="0">
            <a:picLocks noGrp="1"/>
          </p:cNvPicPr>
          <p:nvPr>
            <p:ph type="body" idx="1"/>
          </p:nvPr>
        </p:nvPicPr>
        <p:blipFill rotWithShape="1">
          <a:blip r:embed="rId3">
            <a:alphaModFix/>
          </a:blip>
          <a:srcRect/>
          <a:stretch/>
        </p:blipFill>
        <p:spPr>
          <a:xfrm>
            <a:off x="5832475" y="987425"/>
            <a:ext cx="4873625" cy="4873625"/>
          </a:xfrm>
          <a:prstGeom prst="rect">
            <a:avLst/>
          </a:prstGeom>
          <a:noFill/>
          <a:ln>
            <a:noFill/>
          </a:ln>
        </p:spPr>
      </p:pic>
      <p:sp>
        <p:nvSpPr>
          <p:cNvPr id="143" name="Google Shape;143;p17"/>
          <p:cNvSpPr txBox="1">
            <a:spLocks noGrp="1"/>
          </p:cNvSpPr>
          <p:nvPr>
            <p:ph type="body" idx="2"/>
          </p:nvPr>
        </p:nvSpPr>
        <p:spPr>
          <a:xfrm>
            <a:off x="839788" y="3429000"/>
            <a:ext cx="3932237" cy="24399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u="sng">
                <a:solidFill>
                  <a:schemeClr val="hlink"/>
                </a:solidFill>
                <a:hlinkClick r:id="rId4"/>
              </a:rPr>
              <a:t>https://www.youtube.com/watch?v=ir4PF70GYQU</a:t>
            </a: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a:t>Advance Words</a:t>
            </a:r>
            <a:endParaRPr/>
          </a:p>
        </p:txBody>
      </p:sp>
      <p:pic>
        <p:nvPicPr>
          <p:cNvPr id="149" name="Google Shape;149;p18"/>
          <p:cNvPicPr preferRelativeResize="0">
            <a:picLocks noGrp="1"/>
          </p:cNvPicPr>
          <p:nvPr>
            <p:ph type="body" idx="1"/>
          </p:nvPr>
        </p:nvPicPr>
        <p:blipFill rotWithShape="1">
          <a:blip r:embed="rId3">
            <a:alphaModFix/>
          </a:blip>
          <a:srcRect/>
          <a:stretch/>
        </p:blipFill>
        <p:spPr>
          <a:xfrm>
            <a:off x="5832475" y="987425"/>
            <a:ext cx="4873625" cy="4873625"/>
          </a:xfrm>
          <a:prstGeom prst="rect">
            <a:avLst/>
          </a:prstGeom>
          <a:noFill/>
          <a:ln>
            <a:noFill/>
          </a:ln>
        </p:spPr>
      </p:pic>
      <p:sp>
        <p:nvSpPr>
          <p:cNvPr id="150" name="Google Shape;150;p18"/>
          <p:cNvSpPr txBox="1">
            <a:spLocks noGrp="1"/>
          </p:cNvSpPr>
          <p:nvPr>
            <p:ph type="body" idx="2"/>
          </p:nvPr>
        </p:nvSpPr>
        <p:spPr>
          <a:xfrm>
            <a:off x="839788" y="2913016"/>
            <a:ext cx="3932237" cy="29559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a:t>It’s time to advance our children’s vocabulary.  </a:t>
            </a:r>
            <a:endParaRPr/>
          </a:p>
        </p:txBody>
      </p:sp>
      <p:sp>
        <p:nvSpPr>
          <p:cNvPr id="151" name="Google Shape;151;p18"/>
          <p:cNvSpPr txBox="1"/>
          <p:nvPr/>
        </p:nvSpPr>
        <p:spPr>
          <a:xfrm>
            <a:off x="5832475" y="5861050"/>
            <a:ext cx="4873625"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4"/>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5"/>
              </a:rPr>
              <a:t>CC BY-SA-NC</a:t>
            </a:r>
            <a:endParaRPr sz="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a:t>Touche’</a:t>
            </a:r>
            <a:endParaRPr/>
          </a:p>
        </p:txBody>
      </p:sp>
      <p:pic>
        <p:nvPicPr>
          <p:cNvPr id="157" name="Google Shape;157;p19"/>
          <p:cNvPicPr preferRelativeResize="0">
            <a:picLocks noGrp="1"/>
          </p:cNvPicPr>
          <p:nvPr>
            <p:ph type="body" idx="1"/>
          </p:nvPr>
        </p:nvPicPr>
        <p:blipFill rotWithShape="1">
          <a:blip r:embed="rId3">
            <a:alphaModFix/>
          </a:blip>
          <a:srcRect/>
          <a:stretch/>
        </p:blipFill>
        <p:spPr>
          <a:xfrm>
            <a:off x="5285218" y="1609370"/>
            <a:ext cx="6066994" cy="3811588"/>
          </a:xfrm>
          <a:prstGeom prst="rect">
            <a:avLst/>
          </a:prstGeom>
          <a:noFill/>
          <a:ln>
            <a:noFill/>
          </a:ln>
        </p:spPr>
      </p:pic>
      <p:sp>
        <p:nvSpPr>
          <p:cNvPr id="158" name="Google Shape;158;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a:t>Used as an acknowledgement during a discussion of a good or clever point made.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600"/>
              <a:buFont typeface="Calibri"/>
              <a:buNone/>
            </a:pPr>
            <a:r>
              <a:rPr lang="en-US" sz="6600"/>
              <a:t>Brave</a:t>
            </a:r>
            <a:endParaRPr/>
          </a:p>
        </p:txBody>
      </p:sp>
      <p:sp>
        <p:nvSpPr>
          <p:cNvPr id="164" name="Google Shape;164;p20"/>
          <p:cNvSpPr txBox="1">
            <a:spLocks noGrp="1"/>
          </p:cNvSpPr>
          <p:nvPr>
            <p:ph type="body" idx="2"/>
          </p:nvPr>
        </p:nvSpPr>
        <p:spPr>
          <a:xfrm>
            <a:off x="839850" y="2619295"/>
            <a:ext cx="3932100" cy="285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a:t>Ready to face and endure danger or pain; showing courage. </a:t>
            </a:r>
            <a:endParaRPr/>
          </a:p>
        </p:txBody>
      </p:sp>
      <p:pic>
        <p:nvPicPr>
          <p:cNvPr id="165" name="Google Shape;165;p20"/>
          <p:cNvPicPr preferRelativeResize="0"/>
          <p:nvPr/>
        </p:nvPicPr>
        <p:blipFill rotWithShape="1">
          <a:blip r:embed="rId3">
            <a:alphaModFix/>
          </a:blip>
          <a:srcRect/>
          <a:stretch/>
        </p:blipFill>
        <p:spPr>
          <a:xfrm>
            <a:off x="5292494" y="1384663"/>
            <a:ext cx="5876249" cy="4348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a:t>Treasure</a:t>
            </a:r>
            <a:endParaRPr/>
          </a:p>
        </p:txBody>
      </p:sp>
      <p:pic>
        <p:nvPicPr>
          <p:cNvPr id="171" name="Google Shape;171;p21"/>
          <p:cNvPicPr preferRelativeResize="0">
            <a:picLocks noGrp="1"/>
          </p:cNvPicPr>
          <p:nvPr>
            <p:ph type="body" idx="1"/>
          </p:nvPr>
        </p:nvPicPr>
        <p:blipFill rotWithShape="1">
          <a:blip r:embed="rId3">
            <a:alphaModFix/>
          </a:blip>
          <a:srcRect/>
          <a:stretch/>
        </p:blipFill>
        <p:spPr>
          <a:xfrm>
            <a:off x="5642172" y="987425"/>
            <a:ext cx="5254232" cy="4873625"/>
          </a:xfrm>
          <a:prstGeom prst="rect">
            <a:avLst/>
          </a:prstGeom>
          <a:noFill/>
          <a:ln>
            <a:noFill/>
          </a:ln>
        </p:spPr>
      </p:pic>
      <p:sp>
        <p:nvSpPr>
          <p:cNvPr id="172" name="Google Shape;172;p21"/>
          <p:cNvSpPr txBox="1">
            <a:spLocks noGrp="1"/>
          </p:cNvSpPr>
          <p:nvPr>
            <p:ph type="body" idx="2"/>
          </p:nvPr>
        </p:nvSpPr>
        <p:spPr>
          <a:xfrm>
            <a:off x="839788" y="3135086"/>
            <a:ext cx="3932237" cy="2733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a:t>A quantity of precious metals, gems, or other valuable objects.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760</Words>
  <Application>Microsoft Office PowerPoint</Application>
  <PresentationFormat>Widescreen</PresentationFormat>
  <Paragraphs>102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Under the Sea</vt:lpstr>
      <vt:lpstr>Mommy I love you!</vt:lpstr>
      <vt:lpstr>Have you ever been to the beach?</vt:lpstr>
      <vt:lpstr>PowerPoint Presentation</vt:lpstr>
      <vt:lpstr>It’s Story Time</vt:lpstr>
      <vt:lpstr>Advance Words</vt:lpstr>
      <vt:lpstr>Touche’</vt:lpstr>
      <vt:lpstr>Brave</vt:lpstr>
      <vt:lpstr>Treasure</vt:lpstr>
      <vt:lpstr>Racing</vt:lpstr>
      <vt:lpstr>Diving</vt:lpstr>
      <vt:lpstr>Fencing </vt:lpstr>
      <vt:lpstr>Book Reflection</vt:lpstr>
      <vt:lpstr>Family Activities</vt:lpstr>
      <vt:lpstr>Beach Letter Hunt</vt:lpstr>
      <vt:lpstr>Under the Sea Playdough</vt:lpstr>
      <vt:lpstr>The Writing Corner</vt:lpstr>
      <vt:lpstr>Alphabet Knowledge</vt:lpstr>
      <vt:lpstr>PowerPoint Presentation</vt:lpstr>
      <vt:lpstr>Color Review</vt:lpstr>
      <vt:lpstr>Table Talk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 the Sea</dc:title>
  <dc:creator>Jennifer</dc:creator>
  <cp:lastModifiedBy>Jennifer Reed</cp:lastModifiedBy>
  <cp:revision>1</cp:revision>
  <dcterms:modified xsi:type="dcterms:W3CDTF">2020-05-13T13:19:22Z</dcterms:modified>
</cp:coreProperties>
</file>